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2"/>
  </p:notesMasterIdLst>
  <p:sldIdLst>
    <p:sldId id="256" r:id="rId3"/>
    <p:sldId id="257" r:id="rId4"/>
    <p:sldId id="258" r:id="rId5"/>
    <p:sldId id="293" r:id="rId6"/>
    <p:sldId id="260" r:id="rId7"/>
    <p:sldId id="298" r:id="rId8"/>
    <p:sldId id="300" r:id="rId9"/>
    <p:sldId id="301" r:id="rId10"/>
    <p:sldId id="302" r:id="rId11"/>
    <p:sldId id="303" r:id="rId12"/>
    <p:sldId id="263" r:id="rId13"/>
    <p:sldId id="264" r:id="rId14"/>
    <p:sldId id="304" r:id="rId15"/>
    <p:sldId id="305" r:id="rId16"/>
    <p:sldId id="306" r:id="rId17"/>
    <p:sldId id="307" r:id="rId18"/>
    <p:sldId id="269" r:id="rId19"/>
    <p:sldId id="296" r:id="rId20"/>
    <p:sldId id="278" r:id="rId21"/>
  </p:sldIdLst>
  <p:sldSz cx="9144000" cy="5143500" type="screen16x9"/>
  <p:notesSz cx="6858000" cy="9144000"/>
  <p:embeddedFontLst>
    <p:embeddedFont>
      <p:font typeface="Montserrat" panose="020B0600000101010101" charset="0"/>
      <p:regular r:id="rId23"/>
      <p:bold r:id="rId24"/>
      <p:italic r:id="rId25"/>
      <p:boldItalic r:id="rId26"/>
    </p:embeddedFont>
    <p:embeddedFont>
      <p:font typeface="나눔바른고딕OTF" panose="020B0600000101010101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CDE"/>
    <a:srgbClr val="65A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6" y="8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245f59170_4_10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245f59170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66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245f59170_4_173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9245f59170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02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17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637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97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245f59170_1_142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9245f59170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245f59170_0_12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245f5917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94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245f59170_4_197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19245f59170_4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245f59170_4_11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9245f59170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245f59170_4_128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9245f59170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50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245f59170_4_14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9245f59170_4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8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4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48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57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">
  <p:cSld name="표지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466975" y="1378804"/>
            <a:ext cx="8304100" cy="103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  <a:defRPr sz="32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466974" y="2416148"/>
            <a:ext cx="8304099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66974" y="335930"/>
            <a:ext cx="3945149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974" y="4269057"/>
            <a:ext cx="821231" cy="4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0" y="560929"/>
            <a:ext cx="7886700" cy="41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2900"/>
              <a:buFont typeface="Arial"/>
              <a:buNone/>
              <a:defRPr sz="29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785463" y="1387448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1900475" y="1517116"/>
            <a:ext cx="0" cy="3336792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628649" y="979972"/>
            <a:ext cx="7886700" cy="2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4BBBF"/>
              </a:buClr>
              <a:buSzPts val="1600"/>
              <a:buNone/>
              <a:defRPr sz="1600" b="1" i="0">
                <a:solidFill>
                  <a:srgbClr val="B4BB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2031735" y="1659638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1785463" y="2346992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5"/>
          </p:nvPr>
        </p:nvSpPr>
        <p:spPr>
          <a:xfrm>
            <a:off x="2031735" y="2619182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6"/>
          </p:nvPr>
        </p:nvSpPr>
        <p:spPr>
          <a:xfrm>
            <a:off x="1785463" y="3313207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7"/>
          </p:nvPr>
        </p:nvSpPr>
        <p:spPr>
          <a:xfrm>
            <a:off x="2031735" y="3585397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  <a:defRPr sz="3200" b="1" i="0">
                <a:solidFill>
                  <a:srgbClr val="404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1206302" y="2051723"/>
            <a:ext cx="6858000" cy="49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4BBBF"/>
              </a:buClr>
              <a:buSzPts val="1600"/>
              <a:buNone/>
              <a:defRPr sz="1600" b="1" i="0">
                <a:solidFill>
                  <a:srgbClr val="B4BB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625080" y="1496870"/>
            <a:ext cx="526404" cy="419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1개">
  <p:cSld name="콘텐츠 1개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63232" y="4438191"/>
            <a:ext cx="834411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727610" y="1859819"/>
            <a:ext cx="8074702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3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66974" y="816982"/>
            <a:ext cx="834037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466974" y="4034455"/>
            <a:ext cx="8340371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6"/>
          </p:nvPr>
        </p:nvSpPr>
        <p:spPr>
          <a:xfrm>
            <a:off x="6353017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7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163">
          <p15:clr>
            <a:srgbClr val="FBAE40"/>
          </p15:clr>
        </p15:guide>
        <p15:guide id="4" pos="458">
          <p15:clr>
            <a:srgbClr val="FBAE40"/>
          </p15:clr>
        </p15:guide>
        <p15:guide id="5" pos="294">
          <p15:clr>
            <a:srgbClr val="FBAE40"/>
          </p15:clr>
        </p15:guide>
        <p15:guide id="6" pos="55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>
  <p:cSld name="1_콘텐츠 2개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63233" y="4438191"/>
            <a:ext cx="402300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748067" y="4438191"/>
            <a:ext cx="402300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727610" y="1816377"/>
            <a:ext cx="3758629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4"/>
          </p:nvPr>
        </p:nvSpPr>
        <p:spPr>
          <a:xfrm>
            <a:off x="464425" y="4034455"/>
            <a:ext cx="4021815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5"/>
          </p:nvPr>
        </p:nvSpPr>
        <p:spPr>
          <a:xfrm>
            <a:off x="4786821" y="4034455"/>
            <a:ext cx="4021815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6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7"/>
          </p:nvPr>
        </p:nvSpPr>
        <p:spPr>
          <a:xfrm>
            <a:off x="4788079" y="1816377"/>
            <a:ext cx="3758629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8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9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3개">
  <p:cSld name="콘텐츠 3개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713245" y="181637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464425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3"/>
          </p:nvPr>
        </p:nvSpPr>
        <p:spPr>
          <a:xfrm>
            <a:off x="6084699" y="181572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4"/>
          </p:nvPr>
        </p:nvSpPr>
        <p:spPr>
          <a:xfrm>
            <a:off x="6071738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5"/>
          </p:nvPr>
        </p:nvSpPr>
        <p:spPr>
          <a:xfrm>
            <a:off x="3385994" y="181637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6"/>
          </p:nvPr>
        </p:nvSpPr>
        <p:spPr>
          <a:xfrm>
            <a:off x="3268082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7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8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9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만">
  <p:cSld name="2_제목만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628650" y="1378804"/>
            <a:ext cx="6858000" cy="46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b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Montserrat"/>
              <a:buNone/>
              <a:defRPr sz="3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628650" y="1950839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4818460" y="4197361"/>
            <a:ext cx="3868340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974" y="4269057"/>
            <a:ext cx="821231" cy="4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박스 컨텐츠">
  <p:cSld name="박스 컨텐츠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6087470" y="3364144"/>
            <a:ext cx="2700529" cy="398677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400"/>
              <a:buNone/>
              <a:defRPr sz="14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2"/>
          </p:nvPr>
        </p:nvSpPr>
        <p:spPr>
          <a:xfrm>
            <a:off x="3291660" y="3364144"/>
            <a:ext cx="2700529" cy="398677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400"/>
              <a:buNone/>
              <a:defRPr sz="14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3"/>
          </p:nvPr>
        </p:nvSpPr>
        <p:spPr>
          <a:xfrm>
            <a:off x="476506" y="3364144"/>
            <a:ext cx="2700529" cy="398677"/>
          </a:xfrm>
          <a:prstGeom prst="rect">
            <a:avLst/>
          </a:prstGeom>
          <a:solidFill>
            <a:srgbClr val="3C7CDE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4"/>
          </p:nvPr>
        </p:nvSpPr>
        <p:spPr>
          <a:xfrm>
            <a:off x="476506" y="3913670"/>
            <a:ext cx="2700529" cy="343073"/>
          </a:xfrm>
          <a:prstGeom prst="rect">
            <a:avLst/>
          </a:prstGeom>
          <a:solidFill>
            <a:srgbClr val="3C7CDE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5"/>
          </p:nvPr>
        </p:nvSpPr>
        <p:spPr>
          <a:xfrm>
            <a:off x="3291660" y="3931976"/>
            <a:ext cx="2700529" cy="343073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6"/>
          </p:nvPr>
        </p:nvSpPr>
        <p:spPr>
          <a:xfrm>
            <a:off x="6087470" y="3931976"/>
            <a:ext cx="2700529" cy="343073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7"/>
          </p:nvPr>
        </p:nvSpPr>
        <p:spPr>
          <a:xfrm>
            <a:off x="463233" y="4438191"/>
            <a:ext cx="271380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8"/>
          </p:nvPr>
        </p:nvSpPr>
        <p:spPr>
          <a:xfrm>
            <a:off x="3291660" y="4438191"/>
            <a:ext cx="271380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9"/>
          </p:nvPr>
        </p:nvSpPr>
        <p:spPr>
          <a:xfrm>
            <a:off x="6120050" y="4438191"/>
            <a:ext cx="2700529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3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4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5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6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2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75468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100"/>
              <a:buFont typeface="Arial"/>
              <a:buNone/>
              <a:defRPr sz="3100" b="1" i="0" u="none" strike="noStrike" cap="none">
                <a:solidFill>
                  <a:srgbClr val="404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897476"/>
            <a:ext cx="7886700" cy="27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5" name="Google Shape;55;p13"/>
          <p:cNvCxnSpPr/>
          <p:nvPr/>
        </p:nvCxnSpPr>
        <p:spPr>
          <a:xfrm>
            <a:off x="0" y="485390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5E7E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ctrTitle"/>
          </p:nvPr>
        </p:nvSpPr>
        <p:spPr>
          <a:xfrm>
            <a:off x="466975" y="1378804"/>
            <a:ext cx="8304100" cy="46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dirty="0"/>
              <a:t>제주도 도로 교통량 예측 AI 경진대회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98058" y="1935844"/>
            <a:ext cx="8304099" cy="73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 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인공지능 </a:t>
            </a:r>
            <a:r>
              <a:rPr lang="ko-KR" altLang="en-US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텀프로젝트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–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나만의 미니 </a:t>
            </a:r>
            <a:r>
              <a:rPr lang="ko-KR" altLang="en-US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챌린지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최종 발표</a:t>
            </a:r>
            <a:endParaRPr lang="en-US" altLang="ko-KR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 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21011928 </a:t>
            </a:r>
            <a:r>
              <a:rPr lang="ko-KR" altLang="en-US" b="1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전주혁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-KR" altLang="en-US" dirty="0" smtClean="0"/>
              <a:t>데이터 가공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가공 방법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860511" y="3696435"/>
            <a:ext cx="707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병합해준 데이터를 </a:t>
            </a:r>
            <a:r>
              <a:rPr lang="en-US" altLang="ko-KR" dirty="0" smtClean="0"/>
              <a:t>split</a:t>
            </a:r>
            <a:r>
              <a:rPr lang="ko-KR" altLang="en-US" dirty="0" smtClean="0"/>
              <a:t>을 활용하여</a:t>
            </a:r>
            <a:endParaRPr lang="en-US" altLang="ko-KR" dirty="0" smtClean="0"/>
          </a:p>
          <a:p>
            <a:r>
              <a:rPr lang="en-US" altLang="ko-KR" dirty="0" smtClean="0"/>
              <a:t>90%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train </a:t>
            </a:r>
            <a:r>
              <a:rPr lang="ko-KR" altLang="en-US" dirty="0" smtClean="0"/>
              <a:t>데이터로 </a:t>
            </a:r>
            <a:r>
              <a:rPr lang="en-US" altLang="ko-KR" dirty="0" smtClean="0"/>
              <a:t>10%</a:t>
            </a:r>
            <a:r>
              <a:rPr lang="ko-KR" altLang="en-US" dirty="0" smtClean="0"/>
              <a:t>는 테스트 데이터로 분리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01" y="1056974"/>
            <a:ext cx="681498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lvl="0"/>
            <a:r>
              <a:rPr lang="ko-KR" altLang="en-US" sz="2850" dirty="0">
                <a:solidFill>
                  <a:schemeClr val="dk1"/>
                </a:solidFill>
              </a:rPr>
              <a:t>리더보드 제작 </a:t>
            </a:r>
            <a:r>
              <a:rPr lang="en-US" altLang="ko-KR" sz="2850" dirty="0">
                <a:solidFill>
                  <a:schemeClr val="dk1"/>
                </a:solidFill>
              </a:rPr>
              <a:t>/ </a:t>
            </a:r>
            <a:r>
              <a:rPr lang="ko-KR" altLang="en-US" sz="2850" dirty="0" smtClean="0">
                <a:solidFill>
                  <a:schemeClr val="dk1"/>
                </a:solidFill>
              </a:rPr>
              <a:t>베이스라인 구축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128" cy="47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lvl="0"/>
            <a:r>
              <a:rPr lang="ko-KR" altLang="en-US" sz="2850" dirty="0">
                <a:solidFill>
                  <a:schemeClr val="dk1"/>
                </a:solidFill>
              </a:rPr>
              <a:t>리더보드 제작 </a:t>
            </a:r>
            <a:r>
              <a:rPr lang="en-US" altLang="ko-KR" sz="2850" dirty="0">
                <a:solidFill>
                  <a:schemeClr val="dk1"/>
                </a:solidFill>
              </a:rPr>
              <a:t>/ </a:t>
            </a:r>
            <a:r>
              <a:rPr lang="ko-KR" altLang="en-US" sz="2850" dirty="0" smtClean="0">
                <a:solidFill>
                  <a:schemeClr val="dk1"/>
                </a:solidFill>
              </a:rPr>
              <a:t>베이스라인 구축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리더보드 제작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1107370"/>
            <a:ext cx="7599928" cy="3005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-KR" altLang="en-US" sz="2850" dirty="0" smtClean="0">
                <a:solidFill>
                  <a:schemeClr val="dk1"/>
                </a:solidFill>
              </a:rPr>
              <a:t>리더보드 제작 </a:t>
            </a:r>
            <a:r>
              <a:rPr lang="en-US" altLang="ko-KR" sz="2850" dirty="0" smtClean="0">
                <a:solidFill>
                  <a:schemeClr val="dk1"/>
                </a:solidFill>
              </a:rPr>
              <a:t>/ </a:t>
            </a:r>
            <a:r>
              <a:rPr lang="ko-KR" altLang="en-US" sz="2850" dirty="0" smtClean="0">
                <a:solidFill>
                  <a:schemeClr val="dk1"/>
                </a:solidFill>
              </a:rPr>
              <a:t>베이스라인 구축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리더보드 제작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– 1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1030675"/>
            <a:ext cx="4758027" cy="319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6338" y="2144368"/>
            <a:ext cx="279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 번의 시도 끝에</a:t>
            </a:r>
            <a:endParaRPr lang="en-US" altLang="ko-KR" dirty="0" smtClean="0"/>
          </a:p>
          <a:p>
            <a:r>
              <a:rPr lang="en-US" altLang="ko-KR" dirty="0" smtClean="0"/>
              <a:t>10.56281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MAE </a:t>
            </a:r>
            <a:r>
              <a:rPr lang="ko-KR" altLang="en-US" dirty="0" smtClean="0"/>
              <a:t>값을</a:t>
            </a:r>
            <a:endParaRPr lang="en-US" altLang="ko-KR" dirty="0" smtClean="0"/>
          </a:p>
          <a:p>
            <a:r>
              <a:rPr lang="en-US" altLang="ko-KR" dirty="0" smtClean="0"/>
              <a:t>Baseline 1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53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-KR" altLang="en-US" sz="2850" dirty="0" smtClean="0">
                <a:solidFill>
                  <a:schemeClr val="dk1"/>
                </a:solidFill>
              </a:rPr>
              <a:t>리더보드 제작 </a:t>
            </a:r>
            <a:r>
              <a:rPr lang="en-US" altLang="ko-KR" sz="2850" dirty="0" smtClean="0">
                <a:solidFill>
                  <a:schemeClr val="dk1"/>
                </a:solidFill>
              </a:rPr>
              <a:t>/ </a:t>
            </a:r>
            <a:r>
              <a:rPr lang="ko-KR" altLang="en-US" sz="2850" dirty="0" smtClean="0">
                <a:solidFill>
                  <a:schemeClr val="dk1"/>
                </a:solidFill>
              </a:rPr>
              <a:t>베이스라인 구축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Baseline 1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1" y="891927"/>
            <a:ext cx="7401028" cy="28696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428" y="4011425"/>
            <a:ext cx="760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Baseline 1</a:t>
            </a:r>
            <a:r>
              <a:rPr lang="ko-KR" altLang="en-US" dirty="0" smtClean="0"/>
              <a:t>이기 때문에 별다른 </a:t>
            </a:r>
            <a:r>
              <a:rPr lang="en-US" altLang="ko-KR" dirty="0" smtClean="0"/>
              <a:t>FE</a:t>
            </a:r>
            <a:r>
              <a:rPr lang="ko-KR" altLang="en-US" dirty="0" smtClean="0"/>
              <a:t>없이 </a:t>
            </a:r>
            <a:endParaRPr lang="en-US" altLang="ko-KR" dirty="0" smtClean="0"/>
          </a:p>
          <a:p>
            <a:r>
              <a:rPr lang="en-US" altLang="ko-KR" dirty="0" smtClean="0"/>
              <a:t>Scale</a:t>
            </a:r>
            <a:r>
              <a:rPr lang="ko-KR" altLang="en-US" dirty="0" smtClean="0"/>
              <a:t>이 큰 피처들만 </a:t>
            </a:r>
            <a:r>
              <a:rPr lang="en-US" altLang="ko-KR" dirty="0" smtClean="0"/>
              <a:t>drop </a:t>
            </a:r>
            <a:r>
              <a:rPr lang="ko-KR" altLang="en-US" dirty="0" smtClean="0"/>
              <a:t>시키고 학습한 결과를 </a:t>
            </a:r>
            <a:r>
              <a:rPr lang="en-US" altLang="ko-KR" dirty="0" smtClean="0"/>
              <a:t>baseline 1</a:t>
            </a:r>
            <a:r>
              <a:rPr lang="ko-KR" altLang="en-US" dirty="0" smtClean="0"/>
              <a:t>로 설정하였음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37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-KR" altLang="en-US" sz="2850" dirty="0" smtClean="0">
                <a:solidFill>
                  <a:schemeClr val="dk1"/>
                </a:solidFill>
              </a:rPr>
              <a:t>리더보드 제작 </a:t>
            </a:r>
            <a:r>
              <a:rPr lang="en-US" altLang="ko-KR" sz="2850" dirty="0" smtClean="0">
                <a:solidFill>
                  <a:schemeClr val="dk1"/>
                </a:solidFill>
              </a:rPr>
              <a:t>/ </a:t>
            </a:r>
            <a:r>
              <a:rPr lang="ko-KR" altLang="en-US" sz="2850" dirty="0" smtClean="0">
                <a:solidFill>
                  <a:schemeClr val="dk1"/>
                </a:solidFill>
              </a:rPr>
              <a:t>베이스라인 구축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Baseline 2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53908" y="2156091"/>
            <a:ext cx="279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 번의 시도 끝에</a:t>
            </a:r>
            <a:endParaRPr lang="en-US" altLang="ko-KR" dirty="0" smtClean="0"/>
          </a:p>
          <a:p>
            <a:r>
              <a:rPr lang="en-US" altLang="ko-KR" dirty="0" smtClean="0"/>
              <a:t>4.83437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MAE </a:t>
            </a:r>
            <a:r>
              <a:rPr lang="ko-KR" altLang="en-US" dirty="0" smtClean="0"/>
              <a:t>값을</a:t>
            </a:r>
            <a:endParaRPr lang="en-US" altLang="ko-KR" dirty="0" smtClean="0"/>
          </a:p>
          <a:p>
            <a:r>
              <a:rPr lang="en-US" altLang="ko-KR" dirty="0" smtClean="0"/>
              <a:t>Baseline 2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2" y="1129854"/>
            <a:ext cx="5131135" cy="32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-KR" altLang="en-US" sz="2850" dirty="0" smtClean="0">
                <a:solidFill>
                  <a:schemeClr val="dk1"/>
                </a:solidFill>
              </a:rPr>
              <a:t>리더보드 제작 </a:t>
            </a:r>
            <a:r>
              <a:rPr lang="en-US" altLang="ko-KR" sz="2850" dirty="0" smtClean="0">
                <a:solidFill>
                  <a:schemeClr val="dk1"/>
                </a:solidFill>
              </a:rPr>
              <a:t>/ </a:t>
            </a:r>
            <a:r>
              <a:rPr lang="ko-KR" altLang="en-US" sz="2850" dirty="0" smtClean="0">
                <a:solidFill>
                  <a:schemeClr val="dk1"/>
                </a:solidFill>
              </a:rPr>
              <a:t>베이스라인 구축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Baseline 2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052" y="3176807"/>
            <a:ext cx="7608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Baseline 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drop </a:t>
            </a:r>
            <a:r>
              <a:rPr lang="ko-KR" altLang="en-US" dirty="0" smtClean="0"/>
              <a:t>시켰던 피처들을 다 살려서</a:t>
            </a:r>
            <a:endParaRPr lang="en-US" altLang="ko-KR" dirty="0" smtClean="0"/>
          </a:p>
          <a:p>
            <a:r>
              <a:rPr lang="en-US" altLang="ko-KR" dirty="0" err="1" smtClean="0"/>
              <a:t>Standarad</a:t>
            </a:r>
            <a:r>
              <a:rPr lang="en-US" altLang="ko-KR" dirty="0" smtClean="0"/>
              <a:t> Scale</a:t>
            </a:r>
            <a:r>
              <a:rPr lang="ko-KR" altLang="en-US" dirty="0" smtClean="0"/>
              <a:t>을 해줌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+ </a:t>
            </a:r>
          </a:p>
          <a:p>
            <a:r>
              <a:rPr lang="en-US" altLang="ko-KR" dirty="0" smtClean="0"/>
              <a:t>Epoch </a:t>
            </a:r>
            <a:r>
              <a:rPr lang="ko-KR" altLang="en-US" dirty="0" smtClean="0"/>
              <a:t>수를 늘린 결과를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Baseline2</a:t>
            </a:r>
            <a:r>
              <a:rPr lang="ko-KR" altLang="en-US" dirty="0" smtClean="0"/>
              <a:t>로 설정하였음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1383456"/>
            <a:ext cx="4315427" cy="1190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53" y="713046"/>
            <a:ext cx="3063929" cy="30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9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en-US" sz="2850" dirty="0" smtClean="0">
                <a:solidFill>
                  <a:schemeClr val="dk1"/>
                </a:solidFill>
              </a:rPr>
              <a:t>outro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625130" y="1491844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>
                <a:highlight>
                  <a:schemeClr val="accent1"/>
                </a:highlight>
              </a:rPr>
              <a:t>Ⅳ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76EB17-0219-4E54-B29A-FD9D45B97A4D}"/>
              </a:ext>
            </a:extLst>
          </p:cNvPr>
          <p:cNvSpPr/>
          <p:nvPr/>
        </p:nvSpPr>
        <p:spPr>
          <a:xfrm>
            <a:off x="612319" y="1061356"/>
            <a:ext cx="8378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en-US" altLang="ko" sz="2850" dirty="0" smtClean="0">
                <a:solidFill>
                  <a:schemeClr val="dk1"/>
                </a:solidFill>
              </a:rPr>
              <a:t>outro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05" name="Google Shape;305;p3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 dirty="0">
                <a:highlight>
                  <a:schemeClr val="accent1"/>
                </a:highlight>
              </a:rPr>
              <a:t>Ⅳ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6CE10-B80A-FB69-5993-3BECA62AB222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느낀점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4970E-C609-5590-219F-95AB0329E7F6}"/>
              </a:ext>
            </a:extLst>
          </p:cNvPr>
          <p:cNvSpPr txBox="1"/>
          <p:nvPr/>
        </p:nvSpPr>
        <p:spPr>
          <a:xfrm>
            <a:off x="689840" y="1038129"/>
            <a:ext cx="776431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문제를 푸는 것만 진행해보다 직접 문제를 만들어보니 흥미로움</a:t>
            </a:r>
            <a:endParaRPr lang="en-US" altLang="ko-KR" sz="1200" b="1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가공할 때 꽤 어려움이 많음</a:t>
            </a:r>
            <a:endParaRPr lang="en-US" altLang="ko-KR" sz="1200" b="1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35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628650" y="1378804"/>
            <a:ext cx="6858000" cy="46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Montserrat"/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628650" y="560929"/>
            <a:ext cx="7886700" cy="41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2900"/>
              <a:buFont typeface="Arial"/>
              <a:buNone/>
            </a:pPr>
            <a:r>
              <a:rPr lang="ko" dirty="0"/>
              <a:t>목차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1905491" y="1569273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Ⅰ. INTRO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2"/>
          </p:nvPr>
        </p:nvSpPr>
        <p:spPr>
          <a:xfrm>
            <a:off x="628649" y="979972"/>
            <a:ext cx="7886700" cy="2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BBBF"/>
              </a:buClr>
              <a:buSzPct val="100000"/>
              <a:buNone/>
            </a:pPr>
            <a:r>
              <a:rPr lang="ko" dirty="0"/>
              <a:t>contents</a:t>
            </a:r>
            <a:endParaRPr dirty="0"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4"/>
          </p:nvPr>
        </p:nvSpPr>
        <p:spPr>
          <a:xfrm>
            <a:off x="1905491" y="2128616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7CDE"/>
              </a:buClr>
              <a:buSzPts val="1600"/>
              <a:buChar char="•"/>
            </a:pPr>
            <a:r>
              <a:rPr lang="ko" b="1" dirty="0">
                <a:solidFill>
                  <a:srgbClr val="3C7CDE"/>
                </a:solidFill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Ⅱ</a:t>
            </a:r>
            <a:r>
              <a:rPr lang="ko" b="1" dirty="0">
                <a:solidFill>
                  <a:srgbClr val="3C7CD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b="1" dirty="0" smtClean="0">
                <a:solidFill>
                  <a:srgbClr val="3C7CD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가공</a:t>
            </a:r>
            <a:endParaRPr b="1" dirty="0">
              <a:solidFill>
                <a:srgbClr val="3C7CD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6"/>
          </p:nvPr>
        </p:nvSpPr>
        <p:spPr>
          <a:xfrm>
            <a:off x="1905491" y="2671944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Ⅲ</a:t>
            </a:r>
            <a:r>
              <a:rPr lang="ko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en-US" altLang="ko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</a:t>
            </a:r>
            <a:r>
              <a:rPr lang="ko-KR" altLang="en-US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더보드 제작 </a:t>
            </a:r>
            <a:r>
              <a:rPr lang="en-US" altLang="ko-KR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베이스라인 구축</a:t>
            </a:r>
            <a:r>
              <a:rPr lang="ko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6"/>
          </p:nvPr>
        </p:nvSpPr>
        <p:spPr>
          <a:xfrm>
            <a:off x="1905491" y="3256097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" b="1" dirty="0"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Ⅳ</a:t>
            </a: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en-US" altLang="ko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outro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1206311" y="149687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/>
              <a:t>INTRO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 smtClean="0"/>
              <a:t>INTRO</a:t>
            </a:r>
            <a:r>
              <a:rPr lang="en-US" altLang="ko" sz="2850" dirty="0" smtClean="0"/>
              <a:t>(</a:t>
            </a:r>
            <a:r>
              <a:rPr lang="ko-KR" altLang="en-US" sz="2850" dirty="0" smtClean="0"/>
              <a:t>프로젝트 설명</a:t>
            </a:r>
            <a:r>
              <a:rPr lang="en-US" altLang="ko-KR" sz="2850" dirty="0" smtClean="0"/>
              <a:t>)</a:t>
            </a:r>
            <a:endParaRPr sz="285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162E2-E6C1-4C89-8639-F50B866A9F0E}"/>
              </a:ext>
            </a:extLst>
          </p:cNvPr>
          <p:cNvSpPr txBox="1"/>
          <p:nvPr/>
        </p:nvSpPr>
        <p:spPr>
          <a:xfrm>
            <a:off x="594005" y="923222"/>
            <a:ext cx="84745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배경</a:t>
            </a:r>
            <a:r>
              <a:rPr lang="en-US" altLang="ko-KR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 – </a:t>
            </a:r>
            <a:r>
              <a:rPr lang="ko-KR" altLang="en-US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사회적 문제</a:t>
            </a: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제주도내 주민등록인구는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기준 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만명으로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연평균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1.3%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정도 매년 증가하고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또한 외국인과 관광객까지 고려하면 전체 상주인구는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만명을 넘을 것으로 추정되며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제주도민 증가와 외국인의 증가로 현재 제주도의 교통체증이 심각한 문제로 떠오르고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 도로 교통량 예측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알고리즘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사회적 문제 해결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설명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제주도의 교통 정보로부터 도로 교통량 회귀 예측</a:t>
            </a:r>
          </a:p>
        </p:txBody>
      </p:sp>
    </p:spTree>
    <p:extLst>
      <p:ext uri="{BB962C8B-B14F-4D97-AF65-F5344CB8AC3E}">
        <p14:creationId xmlns:p14="http://schemas.microsoft.com/office/powerpoint/2010/main" val="416219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-KR" altLang="en-US" dirty="0" smtClean="0"/>
              <a:t>데이터 가공</a:t>
            </a:r>
            <a:endParaRPr dirty="0"/>
          </a:p>
        </p:txBody>
      </p:sp>
      <p:sp>
        <p:nvSpPr>
          <p:cNvPr id="207" name="Google Shape;207;p2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128" cy="47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-KR" altLang="en-US" dirty="0" smtClean="0"/>
              <a:t>데이터 가공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첫 번째 </a:t>
            </a:r>
            <a:r>
              <a:rPr lang="ko-KR" altLang="en-US" dirty="0" err="1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데이터셋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1104572"/>
            <a:ext cx="8151410" cy="2419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723" y="3985846"/>
            <a:ext cx="703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데이콘</a:t>
            </a:r>
            <a:r>
              <a:rPr lang="ko-KR" altLang="en-US" dirty="0"/>
              <a:t> </a:t>
            </a:r>
            <a:r>
              <a:rPr lang="ko-KR" altLang="en-US" dirty="0" smtClean="0"/>
              <a:t>대회에서 제공하는 </a:t>
            </a:r>
            <a:r>
              <a:rPr lang="en-US" altLang="ko-KR" dirty="0" smtClean="0"/>
              <a:t>train </a:t>
            </a:r>
            <a:r>
              <a:rPr lang="ko-KR" altLang="en-US" dirty="0" smtClean="0"/>
              <a:t>데이터를 이용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41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-KR" altLang="en-US" dirty="0" smtClean="0"/>
              <a:t>데이터 가공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두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번째 </a:t>
            </a:r>
            <a:r>
              <a:rPr lang="ko-KR" altLang="en-US" dirty="0" err="1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데이터셋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773723" y="3985846"/>
            <a:ext cx="703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공공 데이터 포털의 제주특별자치도</a:t>
            </a:r>
            <a:r>
              <a:rPr lang="en-US" altLang="ko-KR" dirty="0"/>
              <a:t>_</a:t>
            </a:r>
            <a:r>
              <a:rPr lang="ko-KR" altLang="en-US" dirty="0"/>
              <a:t>효율적인 교통량 측정을 위한 날씨유동인구 </a:t>
            </a:r>
            <a:r>
              <a:rPr lang="ko-KR" altLang="en-US" dirty="0" smtClean="0"/>
              <a:t>활용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3" y="921332"/>
            <a:ext cx="7866185" cy="28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-KR" altLang="en-US" dirty="0" smtClean="0"/>
              <a:t>데이터 가공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가공 방법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1" y="962038"/>
            <a:ext cx="3586724" cy="2540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94" y="1056974"/>
            <a:ext cx="3805135" cy="2507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05" y="3868615"/>
            <a:ext cx="5329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읍면동명을</a:t>
            </a:r>
            <a:r>
              <a:rPr lang="ko-KR" altLang="en-US" dirty="0" smtClean="0"/>
              <a:t> 기준으로 </a:t>
            </a:r>
            <a:r>
              <a:rPr lang="en-US" altLang="ko-KR" dirty="0" err="1" smtClean="0"/>
              <a:t>groupby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컬럼 별 </a:t>
            </a:r>
            <a:r>
              <a:rPr lang="en-US" altLang="ko-KR" dirty="0" smtClean="0"/>
              <a:t>mean</a:t>
            </a:r>
            <a:r>
              <a:rPr lang="ko-KR" altLang="en-US" dirty="0" smtClean="0"/>
              <a:t>값과 </a:t>
            </a:r>
            <a:r>
              <a:rPr lang="en-US" altLang="ko-KR" dirty="0" smtClean="0"/>
              <a:t>median </a:t>
            </a:r>
            <a:r>
              <a:rPr lang="ko-KR" altLang="en-US" dirty="0" smtClean="0"/>
              <a:t>값으로 새 피처 대체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41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-KR" altLang="en-US" dirty="0" smtClean="0"/>
              <a:t>데이터 가공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가공 방법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891927"/>
            <a:ext cx="4441695" cy="3846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5723" y="1243620"/>
            <a:ext cx="3387969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데이콘</a:t>
            </a:r>
            <a:r>
              <a:rPr lang="ko-KR" altLang="en-US" dirty="0" smtClean="0"/>
              <a:t> 제주도 도로 교통량 데이터를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전처리 해주었던 </a:t>
            </a:r>
            <a:r>
              <a:rPr lang="ko-KR" altLang="en-US" dirty="0" err="1" smtClean="0"/>
              <a:t>읍면동명과</a:t>
            </a:r>
            <a:r>
              <a:rPr lang="ko-KR" altLang="en-US" dirty="0" smtClean="0"/>
              <a:t> 매칭되도록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위도와 경도 데이터로 총 </a:t>
            </a:r>
            <a:r>
              <a:rPr lang="en-US" altLang="ko-KR" dirty="0" smtClean="0"/>
              <a:t>41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clustering</a:t>
            </a:r>
            <a:r>
              <a:rPr lang="ko-KR" altLang="en-US" dirty="0" smtClean="0"/>
              <a:t>을 해준 뒤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두 데이터를 </a:t>
            </a:r>
            <a:r>
              <a:rPr lang="ko-KR" altLang="en-US" dirty="0" err="1" smtClean="0"/>
              <a:t>읍면동명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하여 한 데이터셋으로 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9881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con">
  <a:themeElements>
    <a:clrScheme name="dacon theme 2">
      <a:dk1>
        <a:srgbClr val="000000"/>
      </a:dk1>
      <a:lt1>
        <a:srgbClr val="FFFFFF"/>
      </a:lt1>
      <a:dk2>
        <a:srgbClr val="838F96"/>
      </a:dk2>
      <a:lt2>
        <a:srgbClr val="F8F6BF"/>
      </a:lt2>
      <a:accent1>
        <a:srgbClr val="3C7CDE"/>
      </a:accent1>
      <a:accent2>
        <a:srgbClr val="1453B2"/>
      </a:accent2>
      <a:accent3>
        <a:srgbClr val="FC657E"/>
      </a:accent3>
      <a:accent4>
        <a:srgbClr val="83B3FA"/>
      </a:accent4>
      <a:accent5>
        <a:srgbClr val="A7B3BA"/>
      </a:accent5>
      <a:accent6>
        <a:srgbClr val="0E96C2"/>
      </a:accent6>
      <a:hlink>
        <a:srgbClr val="3C7CDE"/>
      </a:hlink>
      <a:folHlink>
        <a:srgbClr val="0C35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496</Words>
  <Application>Microsoft Office PowerPoint</Application>
  <PresentationFormat>화면 슬라이드 쇼(16:9)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Montserrat</vt:lpstr>
      <vt:lpstr>나눔바른고딕OTF</vt:lpstr>
      <vt:lpstr>Calibri</vt:lpstr>
      <vt:lpstr>맑은 고딕</vt:lpstr>
      <vt:lpstr>Simple Light</vt:lpstr>
      <vt:lpstr>dacon</vt:lpstr>
      <vt:lpstr>제주도 도로 교통량 예측 AI 경진대회</vt:lpstr>
      <vt:lpstr>목차</vt:lpstr>
      <vt:lpstr>INTRO</vt:lpstr>
      <vt:lpstr>INTRO(프로젝트 설명)</vt:lpstr>
      <vt:lpstr>데이터 가공</vt:lpstr>
      <vt:lpstr>데이터 가공</vt:lpstr>
      <vt:lpstr>데이터 가공</vt:lpstr>
      <vt:lpstr>데이터 가공</vt:lpstr>
      <vt:lpstr>데이터 가공</vt:lpstr>
      <vt:lpstr>데이터 가공</vt:lpstr>
      <vt:lpstr>리더보드 제작 / 베이스라인 구축</vt:lpstr>
      <vt:lpstr>리더보드 제작 / 베이스라인 구축</vt:lpstr>
      <vt:lpstr>리더보드 제작 / 베이스라인 구축</vt:lpstr>
      <vt:lpstr>리더보드 제작 / 베이스라인 구축</vt:lpstr>
      <vt:lpstr>리더보드 제작 / 베이스라인 구축</vt:lpstr>
      <vt:lpstr>리더보드 제작 / 베이스라인 구축</vt:lpstr>
      <vt:lpstr>outro</vt:lpstr>
      <vt:lpstr>outro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제주도 도로 교통량 예측 AI 경진대회</dc:title>
  <dc:creator>saehan c</dc:creator>
  <cp:lastModifiedBy>USER</cp:lastModifiedBy>
  <cp:revision>76</cp:revision>
  <dcterms:modified xsi:type="dcterms:W3CDTF">2022-11-30T12:09:36Z</dcterms:modified>
</cp:coreProperties>
</file>